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486" r:id="rId5"/>
    <p:sldId id="274" r:id="rId6"/>
    <p:sldId id="481" r:id="rId7"/>
    <p:sldId id="469" r:id="rId8"/>
    <p:sldId id="436" r:id="rId9"/>
    <p:sldId id="480" r:id="rId10"/>
    <p:sldId id="485" r:id="rId11"/>
    <p:sldId id="487" r:id="rId12"/>
  </p:sldIdLst>
  <p:sldSz cx="9144000" cy="5143500" type="screen16x9"/>
  <p:notesSz cx="9872663" cy="67976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33"/>
    <a:srgbClr val="EE7E08"/>
    <a:srgbClr val="FFFFFF"/>
    <a:srgbClr val="663300"/>
    <a:srgbClr val="4F81BD"/>
    <a:srgbClr val="0061A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28" autoAdjust="0"/>
    <p:restoredTop sz="94660"/>
  </p:normalViewPr>
  <p:slideViewPr>
    <p:cSldViewPr>
      <p:cViewPr varScale="1">
        <p:scale>
          <a:sx n="143" d="100"/>
          <a:sy n="143" d="100"/>
        </p:scale>
        <p:origin x="282" y="11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48"/>
    </p:cViewPr>
  </p:sorterViewPr>
  <p:notesViewPr>
    <p:cSldViewPr>
      <p:cViewPr varScale="1">
        <p:scale>
          <a:sx n="90" d="100"/>
          <a:sy n="90" d="100"/>
        </p:scale>
        <p:origin x="-1795" y="-77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70203-F866-4066-BCF9-64E6B2240981}" type="datetimeFigureOut">
              <a:rPr lang="es-ES" smtClean="0"/>
              <a:pPr/>
              <a:t>25/09/2020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592226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E919E-EC4C-4330-BE72-49FDEEBFB98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3893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9230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591129" y="1"/>
            <a:ext cx="4279230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1AA48-4AE4-499C-B9B3-E0F5BA8193D0}" type="datetimeFigureOut">
              <a:rPr lang="es-ES" smtClean="0"/>
              <a:pPr/>
              <a:t>25/09/2020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670175" y="509588"/>
            <a:ext cx="4532313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86806" y="3228706"/>
            <a:ext cx="7899053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279230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591129" y="6456324"/>
            <a:ext cx="4279230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F313B-E7EE-4337-8D01-E4C1AA17BC55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722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3F313B-E7EE-4337-8D01-E4C1AA17BC55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4572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F313B-E7EE-4337-8D01-E4C1AA17BC55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18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4B95206-E52F-41E1-95AB-3A48D7AAF8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3F948CA4-87C3-4F50-A9F6-34555376BD88}"/>
              </a:ext>
            </a:extLst>
          </p:cNvPr>
          <p:cNvSpPr/>
          <p:nvPr userDrawn="1"/>
        </p:nvSpPr>
        <p:spPr>
          <a:xfrm rot="16200000">
            <a:off x="245075" y="-2074709"/>
            <a:ext cx="1283116" cy="458259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6C8C4ED5-9B9B-4E22-BC64-061EF0EC45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123478"/>
            <a:ext cx="1862825" cy="53665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600CD21-1ECA-4933-9FC3-0B631C327F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 flipH="1">
            <a:off x="476531" y="3429280"/>
            <a:ext cx="1237687" cy="219075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D548234-465F-46A9-90F1-FF3320A103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6675" y="0"/>
            <a:ext cx="1457325" cy="2245423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4B291200-FBFD-45B2-A5DD-80598973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20" y="123478"/>
            <a:ext cx="1249772" cy="36004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90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370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L:\COMUNICACIÓN\LOGOS Y PLANTILLAS\SMART\SMART PNG\SMART - Eureka - Advanced Manufacturing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195487"/>
            <a:ext cx="1619672" cy="386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881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4" r:id="rId2"/>
    <p:sldLayoutId id="2147483714" r:id="rId3"/>
    <p:sldLayoutId id="2147483716" r:id="rId4"/>
    <p:sldLayoutId id="2147483717" r:id="rId5"/>
    <p:sldLayoutId id="214748371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rteureka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6">
            <a:extLst>
              <a:ext uri="{FF2B5EF4-FFF2-40B4-BE49-F238E27FC236}">
                <a16:creationId xmlns:a16="http://schemas.microsoft.com/office/drawing/2014/main" id="{B1983B11-6BC7-4263-8DC3-9C20E9CE6707}"/>
              </a:ext>
            </a:extLst>
          </p:cNvPr>
          <p:cNvSpPr txBox="1"/>
          <p:nvPr/>
        </p:nvSpPr>
        <p:spPr>
          <a:xfrm>
            <a:off x="868348" y="3723878"/>
            <a:ext cx="448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entury Gothic" pitchFamily="34" charset="0"/>
              </a:rPr>
              <a:t>Insert TITLE</a:t>
            </a:r>
          </a:p>
          <a:p>
            <a:r>
              <a:rPr lang="en-US" sz="2800" b="1" dirty="0">
                <a:solidFill>
                  <a:srgbClr val="94C11F"/>
                </a:solidFill>
                <a:latin typeface="Century Gothic" pitchFamily="34" charset="0"/>
              </a:rPr>
              <a:t>Insert SUBTITLE</a:t>
            </a:r>
            <a:endParaRPr lang="en-GB" sz="28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:\COMUNICACIÓN\SMART\PRESENTACIONES\2018\FOTOS\IDEKO I+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51435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11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39752" y="1635646"/>
            <a:ext cx="3999272" cy="1152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304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792" y="1203598"/>
            <a:ext cx="7844640" cy="43088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/>
              <a:t>Insert brief description of the leading </a:t>
            </a:r>
            <a:r>
              <a:rPr lang="en-US" sz="1100" dirty="0" err="1"/>
              <a:t>organisation</a:t>
            </a:r>
            <a:r>
              <a:rPr lang="en-US" sz="1100" dirty="0"/>
              <a:t>: Name, Personnel, Size, Products/Services/Technical areas and R&amp;D project expertise.</a:t>
            </a:r>
          </a:p>
        </p:txBody>
      </p:sp>
      <p:sp>
        <p:nvSpPr>
          <p:cNvPr id="5" name="Rectangle 23"/>
          <p:cNvSpPr/>
          <p:nvPr/>
        </p:nvSpPr>
        <p:spPr>
          <a:xfrm>
            <a:off x="611560" y="805666"/>
            <a:ext cx="5473141" cy="39604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r>
              <a:rPr lang="en-GB" sz="2400" b="1" dirty="0">
                <a:solidFill>
                  <a:srgbClr val="99CC33"/>
                </a:solidFill>
                <a:latin typeface="+mj-lt"/>
                <a:cs typeface="Arial" panose="020B0604020202020204" pitchFamily="34" charset="0"/>
              </a:rPr>
              <a:t>ORGANISATION PROFILE</a:t>
            </a:r>
          </a:p>
          <a:p>
            <a:endParaRPr lang="en-GB" sz="2400" b="1" dirty="0">
              <a:solidFill>
                <a:srgbClr val="99CC33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4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9044" y="1203598"/>
            <a:ext cx="7861388" cy="280076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b="1" dirty="0"/>
              <a:t>Vision</a:t>
            </a:r>
            <a:r>
              <a:rPr lang="en-US" sz="1100" dirty="0"/>
              <a:t>: main project goal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Motivation</a:t>
            </a:r>
            <a:r>
              <a:rPr lang="en-US" sz="1100" dirty="0"/>
              <a:t>: why the project is necessary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Content</a:t>
            </a:r>
            <a:r>
              <a:rPr lang="en-US" sz="1100" dirty="0"/>
              <a:t>: which are the developments to be made in the project</a:t>
            </a:r>
          </a:p>
          <a:p>
            <a:endParaRPr lang="en-US" sz="1100" dirty="0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825D5351-4E08-4E24-A961-8D879AF99064}"/>
              </a:ext>
            </a:extLst>
          </p:cNvPr>
          <p:cNvSpPr/>
          <p:nvPr/>
        </p:nvSpPr>
        <p:spPr>
          <a:xfrm>
            <a:off x="611560" y="805666"/>
            <a:ext cx="5473141" cy="39604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r>
              <a:rPr lang="en-GB" sz="2400" b="1" dirty="0">
                <a:solidFill>
                  <a:srgbClr val="99CC33"/>
                </a:solidFill>
                <a:cs typeface="Arial" panose="020B0604020202020204" pitchFamily="34" charset="0"/>
              </a:rPr>
              <a:t>PROPOSAL INTRODUCTION (I)</a:t>
            </a:r>
          </a:p>
          <a:p>
            <a:endParaRPr lang="en-GB" sz="2400" b="1" dirty="0">
              <a:solidFill>
                <a:srgbClr val="99CC33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8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203598"/>
            <a:ext cx="7920880" cy="246221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b="1" dirty="0"/>
              <a:t>Expected outcome: </a:t>
            </a:r>
            <a:r>
              <a:rPr lang="en-US" sz="1100" dirty="0"/>
              <a:t>descriptions of the results to be obtained in the project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Impacts</a:t>
            </a:r>
            <a:r>
              <a:rPr lang="en-US" sz="1100" dirty="0"/>
              <a:t>: what will be the expected market impact of the project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Schedule</a:t>
            </a:r>
            <a:r>
              <a:rPr lang="en-US" sz="1100" dirty="0"/>
              <a:t>: start and end dates for the project. Duration.</a:t>
            </a:r>
            <a:endParaRPr lang="en-US" sz="1100" u="sng" dirty="0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08C182E2-9E8F-4977-AE5E-514AC8429B73}"/>
              </a:ext>
            </a:extLst>
          </p:cNvPr>
          <p:cNvSpPr/>
          <p:nvPr/>
        </p:nvSpPr>
        <p:spPr>
          <a:xfrm>
            <a:off x="611560" y="805666"/>
            <a:ext cx="5473141" cy="39604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r>
              <a:rPr lang="en-GB" sz="2400" b="1" dirty="0">
                <a:solidFill>
                  <a:srgbClr val="99CC33"/>
                </a:solidFill>
                <a:cs typeface="Arial" panose="020B0604020202020204" pitchFamily="34" charset="0"/>
              </a:rPr>
              <a:t>PROPOSAL INTRODUCTION (II)</a:t>
            </a:r>
          </a:p>
          <a:p>
            <a:endParaRPr lang="en-GB" sz="2400" b="1" dirty="0">
              <a:solidFill>
                <a:srgbClr val="99CC33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692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664" y="1203598"/>
            <a:ext cx="7853768" cy="195438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b="1" dirty="0"/>
              <a:t>Current</a:t>
            </a:r>
            <a:r>
              <a:rPr lang="en-US" sz="1100" dirty="0"/>
              <a:t> Consortium: list of partners already involved in the project 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Partner search</a:t>
            </a:r>
            <a:r>
              <a:rPr lang="en-US" sz="1100" dirty="0"/>
              <a:t>: type of partner searched and countries of origin (if necessary). </a:t>
            </a: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B33CE9B0-E188-44F4-8FEB-F033601B3504}"/>
              </a:ext>
            </a:extLst>
          </p:cNvPr>
          <p:cNvSpPr/>
          <p:nvPr/>
        </p:nvSpPr>
        <p:spPr>
          <a:xfrm>
            <a:off x="611560" y="805666"/>
            <a:ext cx="5473141" cy="39604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r>
              <a:rPr lang="en-GB" sz="2400" b="1" dirty="0">
                <a:solidFill>
                  <a:srgbClr val="99CC33"/>
                </a:solidFill>
                <a:cs typeface="Arial" panose="020B0604020202020204" pitchFamily="34" charset="0"/>
              </a:rPr>
              <a:t>PARTNERS</a:t>
            </a:r>
          </a:p>
          <a:p>
            <a:endParaRPr lang="en-GB" sz="2400" b="1" dirty="0">
              <a:solidFill>
                <a:srgbClr val="99CC33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6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Resultado de imagen de logo fest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68" name="AutoShape 4" descr="Resultado de imagen de logo fest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70" name="AutoShape 6" descr="Resultado de imagen de logo fest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72" name="AutoShape 8" descr="Resultado de imagen de logo fest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82" name="AutoShape 18" descr="Resultado de imagen de prima industries log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84" name="AutoShape 20" descr="Resultado de imagen de prima industries log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86" name="AutoShape 22" descr="Resultado de imagen de prima industries log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11288" name="AutoShape 24" descr="Resultado de imagen de prima industries logo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7174" name="AutoShape 6" descr="Resultado de imagen de sinapse energia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7176" name="AutoShape 8" descr="Resultado de imagen de sinapse energia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7178" name="AutoShape 10" descr="Resultado de imagen de sinapse energia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7180" name="AutoShape 12" descr="Resultado de imagen de sinapse energia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7190" name="AutoShape 22" descr="Resultado de imagen de ors turkey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7192" name="AutoShape 24" descr="Resultado de imagen de ors turkey"/>
          <p:cNvSpPr>
            <a:spLocks noChangeAspect="1" noChangeArrowheads="1"/>
          </p:cNvSpPr>
          <p:nvPr/>
        </p:nvSpPr>
        <p:spPr bwMode="auto">
          <a:xfrm>
            <a:off x="155575" y="561416"/>
            <a:ext cx="304800" cy="171473"/>
          </a:xfrm>
          <a:prstGeom prst="rect">
            <a:avLst/>
          </a:prstGeom>
          <a:noFill/>
        </p:spPr>
        <p:txBody>
          <a:bodyPr vert="horz" wrap="square" lIns="68589" tIns="34294" rIns="68589" bIns="34294" numCol="1" anchor="t" anchorCtr="0" compatLnSpc="1">
            <a:prstTxWarp prst="textNoShape">
              <a:avLst/>
            </a:prstTxWarp>
          </a:bodyPr>
          <a:lstStyle/>
          <a:p>
            <a:endParaRPr lang="es-ES" sz="1350"/>
          </a:p>
        </p:txBody>
      </p:sp>
      <p:sp>
        <p:nvSpPr>
          <p:cNvPr id="20" name="TextBox 3"/>
          <p:cNvSpPr txBox="1"/>
          <p:nvPr/>
        </p:nvSpPr>
        <p:spPr>
          <a:xfrm>
            <a:off x="614735" y="1203598"/>
            <a:ext cx="7701681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b="1" dirty="0"/>
              <a:t>Contact info</a:t>
            </a:r>
            <a:r>
              <a:rPr lang="en-US" sz="1100" dirty="0"/>
              <a:t>: of the person coordinating the project proposal</a:t>
            </a: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1378DB3A-012E-434E-B6C0-2B4644F0DDFF}"/>
              </a:ext>
            </a:extLst>
          </p:cNvPr>
          <p:cNvSpPr/>
          <p:nvPr/>
        </p:nvSpPr>
        <p:spPr>
          <a:xfrm>
            <a:off x="611560" y="805666"/>
            <a:ext cx="5473141" cy="39604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r>
              <a:rPr lang="en-GB" sz="2400" b="1" dirty="0">
                <a:solidFill>
                  <a:srgbClr val="99CC33"/>
                </a:solidFill>
                <a:cs typeface="Arial" panose="020B0604020202020204" pitchFamily="34" charset="0"/>
              </a:rPr>
              <a:t>CONTACT INFO</a:t>
            </a:r>
          </a:p>
          <a:p>
            <a:endParaRPr lang="en-GB" sz="2400" b="1" dirty="0">
              <a:solidFill>
                <a:srgbClr val="99CC33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00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66EDC0E-23E9-40A1-B2AB-792AB63B31E4}"/>
              </a:ext>
            </a:extLst>
          </p:cNvPr>
          <p:cNvSpPr txBox="1"/>
          <p:nvPr/>
        </p:nvSpPr>
        <p:spPr>
          <a:xfrm>
            <a:off x="0" y="4731990"/>
            <a:ext cx="3131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bg1"/>
                </a:solidFill>
                <a:latin typeface="Century Gothic" pitchFamily="34" charset="0"/>
                <a:hlinkClick r:id="rId2"/>
              </a:rPr>
              <a:t>www.smarteureka.com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CC33"/>
      </a:hlink>
      <a:folHlink>
        <a:srgbClr val="55721C"/>
      </a:folHlink>
    </a:clrScheme>
    <a:fontScheme name="Personalizado 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DB5BB7BB45B434EA15634F8951F784F" ma:contentTypeVersion="10" ma:contentTypeDescription="Crear nuevo documento." ma:contentTypeScope="" ma:versionID="d86b5b6c29dff46729f3d7652e70b96d">
  <xsd:schema xmlns:xsd="http://www.w3.org/2001/XMLSchema" xmlns:xs="http://www.w3.org/2001/XMLSchema" xmlns:p="http://schemas.microsoft.com/office/2006/metadata/properties" xmlns:ns2="d10814eb-5c4e-4354-84ea-4027243393a4" targetNamespace="http://schemas.microsoft.com/office/2006/metadata/properties" ma:root="true" ma:fieldsID="7a99f92e35b33078a00aa39d470c4290" ns2:_="">
    <xsd:import namespace="d10814eb-5c4e-4354-84ea-4027243393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0814eb-5c4e-4354-84ea-402724339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5728A2-36A4-43D5-8672-DC8267AB87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417236-8541-454A-AA45-A56E96FED8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0ACDB4-F662-4F20-AB01-084C1C6E85B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18119</TotalTime>
  <Words>150</Words>
  <Application>Microsoft Office PowerPoint</Application>
  <PresentationFormat>Presentación en pantalla (16:9)</PresentationFormat>
  <Paragraphs>52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Xabier Ortueta</dc:creator>
  <cp:lastModifiedBy>Aitor Ecenarro</cp:lastModifiedBy>
  <cp:revision>962</cp:revision>
  <cp:lastPrinted>2016-09-12T12:32:26Z</cp:lastPrinted>
  <dcterms:created xsi:type="dcterms:W3CDTF">2015-08-24T11:39:01Z</dcterms:created>
  <dcterms:modified xsi:type="dcterms:W3CDTF">2020-09-25T07:58:27Z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0x010100EDB5BB7BB45B434EA15634F8951F784F</vt:lpwstr>
  </property>
</Properties>
</file>